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280" r:id="rId4"/>
    <p:sldId id="281" r:id="rId5"/>
    <p:sldId id="283" r:id="rId6"/>
    <p:sldId id="284" r:id="rId7"/>
    <p:sldId id="285" r:id="rId8"/>
    <p:sldId id="286" r:id="rId9"/>
    <p:sldId id="287" r:id="rId10"/>
    <p:sldId id="291" r:id="rId11"/>
    <p:sldId id="289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6"/>
  </p:normalViewPr>
  <p:slideViewPr>
    <p:cSldViewPr>
      <p:cViewPr>
        <p:scale>
          <a:sx n="50" d="100"/>
          <a:sy n="50" d="100"/>
        </p:scale>
        <p:origin x="-196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4096" y="1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E3139-2343-4C6C-A102-E5F438A9633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64959-C866-4D30-9A5B-B544A6B2D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973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2BDD4-5CE0-4143-877B-D0AF8E06FA31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B5B50-93B4-49EF-9BFE-0DFD2BE3D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81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08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69804" cy="6874935"/>
            <a:chOff x="-8466" y="-8468"/>
            <a:chExt cx="9169804" cy="6874935"/>
          </a:xfrm>
        </p:grpSpPr>
        <p:sp>
          <p:nvSpPr>
            <p:cNvPr id="19" name="Freeform 18"/>
            <p:cNvSpPr/>
            <p:nvPr/>
          </p:nvSpPr>
          <p:spPr>
            <a:xfrm>
              <a:off x="8667990" y="1"/>
              <a:ext cx="493348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8261907" y="6156836"/>
              <a:ext cx="889554" cy="70116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9107586" y="-8467"/>
              <a:ext cx="45719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451966" y="6228844"/>
              <a:ext cx="702416" cy="629156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25152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2">
                <a:lumMod val="75000"/>
                <a:alpha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4298-1A06-485E-8149-F9966348170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209-B19E-4406-B687-5DE33AA811A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70AB7D-BF9B-994D-96A8-1CA43741C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2896"/>
            <a:ext cx="1947586" cy="20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5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13" y="1628800"/>
            <a:ext cx="8795518" cy="3880773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/>
            </a:lvl1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FC63D0-C296-314E-B06B-A05B288AB0BF}"/>
              </a:ext>
            </a:extLst>
          </p:cNvPr>
          <p:cNvSpPr txBox="1"/>
          <p:nvPr userDrawn="1"/>
        </p:nvSpPr>
        <p:spPr>
          <a:xfrm>
            <a:off x="3566244" y="6536377"/>
            <a:ext cx="1305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STARTUP:LAND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42103CF8-270E-DD4C-91B1-9350B9E3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08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xmlns="" id="{E308FA32-F418-964C-81AA-69AB7CB3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4298-1A06-485E-8149-F9966348170C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19" name="Нижний колонтитул 18">
            <a:extLst>
              <a:ext uri="{FF2B5EF4-FFF2-40B4-BE49-F238E27FC236}">
                <a16:creationId xmlns:a16="http://schemas.microsoft.com/office/drawing/2014/main" xmlns="" id="{D4E838A1-DF79-1942-8856-5AD72AE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xmlns="" id="{81060397-5B4E-1A4E-91AB-634DBCA6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B2209-B19E-4406-B687-5DE33AA811A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CD4D24-440A-DE4E-A890-C322A7A8F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360" y="0"/>
            <a:ext cx="1227506" cy="12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64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8467" y="-8467"/>
            <a:ext cx="9169804" cy="6874934"/>
            <a:chOff x="-8467" y="-8467"/>
            <a:chExt cx="9169804" cy="6874934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115971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 flipV="1">
              <a:off x="8532440" y="4175605"/>
              <a:ext cx="620865" cy="2682395"/>
            </a:xfrm>
            <a:prstGeom prst="line">
              <a:avLst/>
            </a:prstGeom>
            <a:ln w="952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8869188" y="1"/>
              <a:ext cx="292149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869190" y="3928534"/>
              <a:ext cx="238048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 userDrawn="1"/>
          </p:nvSpPr>
          <p:spPr>
            <a:xfrm>
              <a:off x="9107238" y="-8467"/>
              <a:ext cx="4606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9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4298-1A06-485E-8149-F9966348170C}" type="datetimeFigureOut">
              <a:rPr lang="ru-RU" smtClean="0"/>
              <a:t>19.12.2018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AB2209-B19E-4406-B687-5DE33AA8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5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ru-RU" sz="3200" dirty="0" smtClean="0"/>
              <a:t>Диализирующие повязки для животных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36052"/>
            <a:ext cx="6400800" cy="1752600"/>
          </a:xfrm>
        </p:spPr>
        <p:txBody>
          <a:bodyPr/>
          <a:lstStyle/>
          <a:p>
            <a:r>
              <a:rPr lang="ru-RU" dirty="0" smtClean="0"/>
              <a:t>Разработка </a:t>
            </a:r>
            <a:r>
              <a:rPr lang="ru-RU" dirty="0"/>
              <a:t>технического проекта на производство систем адресной доставки лекарств </a:t>
            </a:r>
            <a:r>
              <a:rPr lang="ru-RU" dirty="0" smtClean="0"/>
              <a:t>для </a:t>
            </a:r>
            <a:r>
              <a:rPr lang="ru-RU" dirty="0"/>
              <a:t>животных с применением </a:t>
            </a:r>
            <a:r>
              <a:rPr lang="ru-RU" dirty="0" err="1"/>
              <a:t>нанотехнологичных</a:t>
            </a:r>
            <a:r>
              <a:rPr lang="ru-RU" dirty="0"/>
              <a:t> полупроницаемых мембран, обладающих высокими селективными </a:t>
            </a:r>
            <a:r>
              <a:rPr lang="ru-RU" dirty="0" smtClean="0"/>
              <a:t>свойствами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238FD1A-169F-0F4E-B9D1-F76E1C31A2B0}"/>
              </a:ext>
            </a:extLst>
          </p:cNvPr>
          <p:cNvSpPr/>
          <p:nvPr/>
        </p:nvSpPr>
        <p:spPr>
          <a:xfrm>
            <a:off x="685800" y="5085184"/>
            <a:ext cx="7427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Организаторы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2F62A07-A061-B14F-923B-A2110AF6C009}"/>
              </a:ext>
            </a:extLst>
          </p:cNvPr>
          <p:cNvSpPr/>
          <p:nvPr/>
        </p:nvSpPr>
        <p:spPr>
          <a:xfrm>
            <a:off x="673072" y="6237312"/>
            <a:ext cx="7427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 содействии Правительства Белгородской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1AAE717-1450-2841-9CA6-6D8B2D53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272" y="5593267"/>
            <a:ext cx="1830233" cy="4544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E1BC5B-0439-1C42-8D77-8F491D06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5530569"/>
            <a:ext cx="1810315" cy="579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1504D3-1828-5144-9023-F542CFD72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96" y="5535642"/>
            <a:ext cx="2053704" cy="5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4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482" y="1628800"/>
            <a:ext cx="8795518" cy="3880773"/>
          </a:xfrm>
        </p:spPr>
        <p:txBody>
          <a:bodyPr>
            <a:normAutofit/>
          </a:bodyPr>
          <a:lstStyle/>
          <a:p>
            <a:r>
              <a:rPr lang="ru-RU" dirty="0"/>
              <a:t>Юрьева Светлана – студент </a:t>
            </a:r>
            <a:r>
              <a:rPr lang="ru-RU" dirty="0" err="1"/>
              <a:t>БелГАУ</a:t>
            </a:r>
            <a:r>
              <a:rPr lang="ru-RU" dirty="0"/>
              <a:t> и будущий врач</a:t>
            </a:r>
          </a:p>
          <a:p>
            <a:r>
              <a:rPr lang="ru-RU" dirty="0" smtClean="0"/>
              <a:t>Концевая </a:t>
            </a:r>
            <a:r>
              <a:rPr lang="ru-RU" dirty="0"/>
              <a:t>Светлана -ветеринарный врач, преподаватель и вдохновитель </a:t>
            </a:r>
            <a:r>
              <a:rPr lang="ru-RU" dirty="0" smtClean="0"/>
              <a:t>-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доктор ветеринарных наук</a:t>
            </a: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, профессор ФГБОУ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ВО "Белгородский государственный аграрный университет имени В.Я. Горина» </a:t>
            </a:r>
          </a:p>
          <a:p>
            <a:r>
              <a:rPr lang="ru-RU" dirty="0" smtClean="0"/>
              <a:t>Дорофеев </a:t>
            </a:r>
            <a:r>
              <a:rPr lang="ru-RU" dirty="0"/>
              <a:t>Андрей – экономист и административный ресурс (проректор по инновациям </a:t>
            </a:r>
            <a:r>
              <a:rPr lang="ru-RU" dirty="0" err="1"/>
              <a:t>БелГАУ</a:t>
            </a:r>
            <a:r>
              <a:rPr lang="ru-RU" dirty="0"/>
              <a:t>)</a:t>
            </a:r>
          </a:p>
          <a:p>
            <a:r>
              <a:rPr lang="ru-RU" dirty="0" smtClean="0"/>
              <a:t>Лавров </a:t>
            </a:r>
            <a:r>
              <a:rPr lang="ru-RU" dirty="0"/>
              <a:t>Сергей </a:t>
            </a:r>
            <a:r>
              <a:rPr lang="ru-RU" dirty="0" smtClean="0"/>
              <a:t>- компания </a:t>
            </a:r>
            <a:r>
              <a:rPr lang="ru-RU" dirty="0"/>
              <a:t>«</a:t>
            </a:r>
            <a:r>
              <a:rPr lang="ru-RU" dirty="0" err="1"/>
              <a:t>АгроВи</a:t>
            </a:r>
            <a:r>
              <a:rPr lang="ru-RU" dirty="0"/>
              <a:t>» – продвижение идей на рынок и отличный товарищ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26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41F8843-AEE3-7E49-BB9B-447EF8DF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BA26121-5340-A74C-BF08-D2558344135E}"/>
              </a:ext>
            </a:extLst>
          </p:cNvPr>
          <p:cNvSpPr txBox="1">
            <a:spLocks/>
          </p:cNvSpPr>
          <p:nvPr/>
        </p:nvSpPr>
        <p:spPr>
          <a:xfrm>
            <a:off x="323528" y="2204864"/>
            <a:ext cx="8189217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 Адресная доставка </a:t>
            </a:r>
            <a:r>
              <a:rPr lang="ru-RU" sz="2800" dirty="0"/>
              <a:t>лекарственных веществ </a:t>
            </a:r>
            <a:r>
              <a:rPr lang="ru-RU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7A53CA3-8BD5-5D49-ACD5-6980A9C2B610}"/>
              </a:ext>
            </a:extLst>
          </p:cNvPr>
          <p:cNvSpPr/>
          <p:nvPr/>
        </p:nvSpPr>
        <p:spPr>
          <a:xfrm>
            <a:off x="323528" y="402165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Юрьева Светлана Юрьевна: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студент ФГБОУ ВО Белгородский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ГАУ им. В.Я. Горина, факультет ветеринарной медицины, 3 курс.</a:t>
            </a: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E-mail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lana.yureva.98@bk.ru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0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5B61A4-6DF8-6943-9FF7-953012D5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3"/>
            <a:ext cx="9144000" cy="1320800"/>
          </a:xfrm>
        </p:spPr>
        <p:txBody>
          <a:bodyPr/>
          <a:lstStyle/>
          <a:p>
            <a:r>
              <a:rPr lang="ru-RU" dirty="0"/>
              <a:t>Проблема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852EA34-8CAB-0140-A3B3-64A548DAD20D}"/>
              </a:ext>
            </a:extLst>
          </p:cNvPr>
          <p:cNvSpPr txBox="1">
            <a:spLocks/>
          </p:cNvSpPr>
          <p:nvPr/>
        </p:nvSpPr>
        <p:spPr>
          <a:xfrm>
            <a:off x="477391" y="1214488"/>
            <a:ext cx="8189217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Известные методы лечения ран животных, в ряде случаев не обладают достаточным терапевтическим эффектом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/>
              <a:t>Т</a:t>
            </a:r>
            <a:r>
              <a:rPr lang="ru-RU" dirty="0" smtClean="0"/>
              <a:t>ребуют выполнения многократных процедур, вызывая повторное </a:t>
            </a:r>
            <a:r>
              <a:rPr lang="ru-RU" dirty="0" err="1" smtClean="0"/>
              <a:t>травмирование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40894"/>
            <a:ext cx="2272084" cy="22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31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B19BE4E-A265-E74C-A90E-0E6141B0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BE117B0-C8F4-B349-A598-985B1CAFB8D2}"/>
              </a:ext>
            </a:extLst>
          </p:cNvPr>
          <p:cNvSpPr txBox="1">
            <a:spLocks/>
          </p:cNvSpPr>
          <p:nvPr/>
        </p:nvSpPr>
        <p:spPr>
          <a:xfrm>
            <a:off x="6732240" y="4599418"/>
            <a:ext cx="2002892" cy="2258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sz="1400" dirty="0" smtClean="0"/>
              <a:t>Рис1. Устройство </a:t>
            </a:r>
            <a:r>
              <a:rPr lang="ru-RU" sz="1400" dirty="0"/>
              <a:t>для диализа аноректальной области подготовленное к введению в полость </a:t>
            </a:r>
          </a:p>
          <a:p>
            <a:r>
              <a:rPr lang="ru-RU" sz="1400" dirty="0"/>
              <a:t> </a:t>
            </a:r>
            <a:endParaRPr lang="ru-RU" sz="1050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49693"/>
            <a:ext cx="2592288" cy="364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9750" y="1149693"/>
            <a:ext cx="525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/>
                </a:solidFill>
              </a:rPr>
              <a:t>Мембранная диализирующая повязка не травмирует </a:t>
            </a:r>
            <a:r>
              <a:rPr lang="ru-RU" dirty="0" err="1" smtClean="0">
                <a:solidFill>
                  <a:schemeClr val="accent6"/>
                </a:solidFill>
              </a:rPr>
              <a:t>околораневые</a:t>
            </a:r>
            <a:r>
              <a:rPr lang="ru-RU" dirty="0" smtClean="0">
                <a:solidFill>
                  <a:schemeClr val="accent6"/>
                </a:solidFill>
              </a:rPr>
              <a:t>  ткани.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6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/>
                </a:solidFill>
              </a:rPr>
              <a:t>Внедрение лекарственных веществ непосредственно в рану.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6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/>
                </a:solidFill>
              </a:rPr>
              <a:t>Ускорение заживления.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Users\belousova\Desktop\Z6qPOQbJGF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2" y="3545983"/>
            <a:ext cx="3744416" cy="24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6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07908B7-E3EB-1F47-AC56-04B755E4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D1CE4F-D1F2-214D-905A-F4C4B71E9E31}"/>
              </a:ext>
            </a:extLst>
          </p:cNvPr>
          <p:cNvSpPr/>
          <p:nvPr/>
        </p:nvSpPr>
        <p:spPr>
          <a:xfrm>
            <a:off x="251520" y="4544866"/>
            <a:ext cx="8746859" cy="234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А                                          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                         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</a:p>
          <a:p>
            <a:pPr defTabSz="4572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Рис. 2 - Этапы лечения рецидивирующего гнойного бурсита пяточного бугра лошади способом раневого диализа. А) заполнение мембранной капсулы; Б) 3 сутки, экссудат в полости капсулы; В) 6 сутки, после удаления дренажа.</a:t>
            </a:r>
          </a:p>
          <a:p>
            <a:pPr defTabSz="4572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endParaRPr lang="ru-RU" sz="1200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0605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1556792"/>
            <a:ext cx="19573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19875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6470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altLang="ru-RU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интракорпорального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диализа 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животных через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полупроницаемую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мембрану.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6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9C0B90D-11FC-7B4C-857E-472E4216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Конкуренты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E03529-C527-5841-A24B-5E663E444C4F}"/>
              </a:ext>
            </a:extLst>
          </p:cNvPr>
          <p:cNvSpPr/>
          <p:nvPr/>
        </p:nvSpPr>
        <p:spPr>
          <a:xfrm>
            <a:off x="395536" y="1268760"/>
            <a:ext cx="8435280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spcBef>
                <a:spcPts val="1000"/>
              </a:spcBef>
              <a:spcAft>
                <a:spcPts val="612"/>
              </a:spcAft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D:\Users\Администратор\Desktop\573c60958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Администратор\Desktop\1372_gf52729ls86484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90503"/>
            <a:ext cx="2414761" cy="24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Администратор\Desktop\slide-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t="62325" r="15818" b="3278"/>
          <a:stretch/>
        </p:blipFill>
        <p:spPr bwMode="auto">
          <a:xfrm>
            <a:off x="4067944" y="3789040"/>
            <a:ext cx="3915145" cy="16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8052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Мази на гидрофильной основе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4" name="Picture 6" descr="D:\Users\Администратор\Desktop\slide-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t="12530" r="18260" b="39586"/>
          <a:stretch/>
        </p:blipFill>
        <p:spPr bwMode="auto">
          <a:xfrm>
            <a:off x="5247573" y="1697019"/>
            <a:ext cx="3552540" cy="22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Администратор\Desktop\img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2" t="25047" r="8635" b="4013"/>
          <a:stretch/>
        </p:blipFill>
        <p:spPr bwMode="auto">
          <a:xfrm>
            <a:off x="3849394" y="711887"/>
            <a:ext cx="2683110" cy="19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5875" y="58052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Дренажи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3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4760D18-6F2A-B14D-833A-E8B5EC6D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Бизнес-модель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772D451-0336-6A42-8DDB-327F01934D24}"/>
              </a:ext>
            </a:extLst>
          </p:cNvPr>
          <p:cNvSpPr/>
          <p:nvPr/>
        </p:nvSpPr>
        <p:spPr>
          <a:xfrm>
            <a:off x="251520" y="980728"/>
            <a:ext cx="8435280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4A021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среднем обработка раны  животного стоит около 500 рублей.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4A021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4A021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Наш продукт стоит около 300 рублей.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4A021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4A021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Экономический эффект нашего продукта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обусловлен уменьшением дозы вводимых лекарственных веществ, сокращением сроков лечения, предотвращением потерь молочной и мясной продуктивности, уменьшением трудозатрат.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4A021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ts val="612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14876" r="43627" b="55906"/>
          <a:stretch/>
        </p:blipFill>
        <p:spPr bwMode="auto">
          <a:xfrm>
            <a:off x="2771800" y="4352416"/>
            <a:ext cx="5740379" cy="173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85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D0BF70E-D74E-7749-9CAE-498B4DF8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Маркетинг и </a:t>
            </a:r>
            <a:r>
              <a:rPr lang="ru-RU" dirty="0" smtClean="0"/>
              <a:t>прод</a:t>
            </a:r>
            <a:r>
              <a:rPr lang="ru-RU" dirty="0"/>
              <a:t>а</a:t>
            </a:r>
            <a:r>
              <a:rPr lang="ru-RU" dirty="0" smtClean="0"/>
              <a:t>жи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04864"/>
            <a:ext cx="1080120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 научных </a:t>
            </a:r>
          </a:p>
          <a:p>
            <a:pPr algn="ctr"/>
            <a:r>
              <a:rPr lang="ru-RU" dirty="0" smtClean="0"/>
              <a:t>статей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620897"/>
            <a:ext cx="201622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 в рецензируемых</a:t>
            </a:r>
          </a:p>
          <a:p>
            <a:pPr algn="ctr"/>
            <a:r>
              <a:rPr lang="ru-RU" dirty="0" smtClean="0"/>
              <a:t>журналах 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D:\Users\Администратор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2016249" cy="28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362089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№4 (16) 2012г.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59300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данный момент мы сотрудничаем с компанией «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АгроВи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которая уже выпустила пробную партию нашего продукта.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3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EED64AA-101A-0D44-BB21-35986C7C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9C5581C-0AB4-0940-B950-019B68599E25}"/>
              </a:ext>
            </a:extLst>
          </p:cNvPr>
          <p:cNvSpPr/>
          <p:nvPr/>
        </p:nvSpPr>
        <p:spPr>
          <a:xfrm>
            <a:off x="251520" y="1628800"/>
            <a:ext cx="8435280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spcBef>
                <a:spcPts val="1000"/>
              </a:spcBef>
              <a:spcAft>
                <a:spcPts val="612"/>
              </a:spcAft>
              <a:buClr>
                <a:schemeClr val="accent1"/>
              </a:buClr>
              <a:buSzPct val="80000"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данный момент для успешной реализации проекта </a:t>
            </a:r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требуются материальные ресурсы в </a:t>
            </a:r>
            <a:r>
              <a:rPr lang="ru-R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размере 500 тыс.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рублей для разработки полупроницаемой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мембраны,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девайса из нового селективного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нанотехнологичного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материала,  испытание опытного образца и запуск в серийное производство.</a:t>
            </a:r>
          </a:p>
          <a:p>
            <a:pPr defTabSz="457200">
              <a:lnSpc>
                <a:spcPct val="120000"/>
              </a:lnSpc>
              <a:spcBef>
                <a:spcPts val="1000"/>
              </a:spcBef>
              <a:spcAft>
                <a:spcPts val="612"/>
              </a:spcAft>
              <a:buClr>
                <a:schemeClr val="accent1"/>
              </a:buClr>
              <a:buSzPct val="80000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defTabSz="457200">
              <a:lnSpc>
                <a:spcPct val="120000"/>
              </a:lnSpc>
              <a:spcBef>
                <a:spcPts val="1000"/>
              </a:spcBef>
              <a:spcAft>
                <a:spcPts val="612"/>
              </a:spcAft>
              <a:buClr>
                <a:schemeClr val="accent1"/>
              </a:buClr>
              <a:buSzPct val="80000"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5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02571C7-4A93-8347-9D27-3F432A16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F9D2CDD-C067-CA4F-A78B-FCE0955059CD}"/>
              </a:ext>
            </a:extLst>
          </p:cNvPr>
          <p:cNvSpPr txBox="1">
            <a:spLocks/>
          </p:cNvSpPr>
          <p:nvPr/>
        </p:nvSpPr>
        <p:spPr>
          <a:xfrm>
            <a:off x="575556" y="1488613"/>
            <a:ext cx="7992888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92695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01460"/>
            <a:ext cx="7848872" cy="867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Проектирование и разработка протоколов </a:t>
            </a:r>
            <a:r>
              <a:rPr lang="ru-RU" sz="2000" dirty="0" smtClean="0"/>
              <a:t>применения продукта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1194"/>
            <a:ext cx="6768752" cy="860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Разработка технического проекта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132857"/>
            <a:ext cx="4678318" cy="7920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 финансирования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12776"/>
            <a:ext cx="3852428" cy="720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 выхода на рынок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1715" y="2932602"/>
            <a:ext cx="5398397" cy="716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патента на методики применения диализирующей повязки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8172400" y="1412776"/>
            <a:ext cx="396044" cy="39566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208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{61085083-8910-B44D-BDD7-FFECDCE3E905}tf10001060</Template>
  <TotalTime>702</TotalTime>
  <Words>390</Words>
  <Application>Microsoft Office PowerPoint</Application>
  <PresentationFormat>Экран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Диализирующие повязки для животных   </vt:lpstr>
      <vt:lpstr>Проблема </vt:lpstr>
      <vt:lpstr>Решение</vt:lpstr>
      <vt:lpstr>Технология</vt:lpstr>
      <vt:lpstr>Конкуренты</vt:lpstr>
      <vt:lpstr>Бизнес-модель</vt:lpstr>
      <vt:lpstr>Маркетинг и продажи</vt:lpstr>
      <vt:lpstr>Финансы</vt:lpstr>
      <vt:lpstr>Планы</vt:lpstr>
      <vt:lpstr>Команда</vt:lpstr>
      <vt:lpstr>Спасибо за внимание</vt:lpstr>
    </vt:vector>
  </TitlesOfParts>
  <Company>OMZ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Степкин Дмитрий Борисович</dc:creator>
  <cp:lastModifiedBy>Светлана</cp:lastModifiedBy>
  <cp:revision>64</cp:revision>
  <cp:lastPrinted>2014-01-24T11:48:11Z</cp:lastPrinted>
  <dcterms:created xsi:type="dcterms:W3CDTF">2013-01-21T06:33:33Z</dcterms:created>
  <dcterms:modified xsi:type="dcterms:W3CDTF">2018-12-19T09:41:31Z</dcterms:modified>
</cp:coreProperties>
</file>